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  <p:sldMasterId id="2147483673" r:id="rId4"/>
  </p:sldMasterIdLst>
  <p:sldIdLst>
    <p:sldId id="263" r:id="rId5"/>
    <p:sldId id="276" r:id="rId6"/>
    <p:sldId id="279" r:id="rId7"/>
    <p:sldId id="269" r:id="rId8"/>
    <p:sldId id="270" r:id="rId9"/>
    <p:sldId id="271" r:id="rId10"/>
    <p:sldId id="272" r:id="rId11"/>
    <p:sldId id="275" r:id="rId12"/>
    <p:sldId id="278" r:id="rId13"/>
    <p:sldId id="265" r:id="rId14"/>
    <p:sldId id="266" r:id="rId15"/>
    <p:sldId id="273" r:id="rId16"/>
    <p:sldId id="277" r:id="rId17"/>
    <p:sldId id="268" r:id="rId18"/>
    <p:sldId id="267" r:id="rId19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B6F7FB7-24E1-4F75-B46E-C7BAB877C3B4}">
          <p14:sldIdLst>
            <p14:sldId id="263"/>
            <p14:sldId id="276"/>
            <p14:sldId id="279"/>
            <p14:sldId id="269"/>
            <p14:sldId id="270"/>
            <p14:sldId id="271"/>
            <p14:sldId id="272"/>
            <p14:sldId id="275"/>
            <p14:sldId id="278"/>
            <p14:sldId id="265"/>
            <p14:sldId id="266"/>
            <p14:sldId id="273"/>
            <p14:sldId id="277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4550" autoAdjust="0"/>
  </p:normalViewPr>
  <p:slideViewPr>
    <p:cSldViewPr showGuides="1">
      <p:cViewPr varScale="1">
        <p:scale>
          <a:sx n="103" d="100"/>
          <a:sy n="103" d="100"/>
        </p:scale>
        <p:origin x="1133" y="77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it-IT" sz="1200" dirty="0"/>
              <a:t>Tasso</a:t>
            </a:r>
            <a:r>
              <a:rPr lang="it-IT" sz="1200" baseline="0" dirty="0"/>
              <a:t> occupazionale</a:t>
            </a:r>
            <a:endParaRPr lang="it-IT" sz="1200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5"/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C-404B-A5BC-930CD544E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9" y="411510"/>
            <a:ext cx="5185023" cy="340237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4034860"/>
            <a:ext cx="5256212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9" y="4408456"/>
            <a:ext cx="5329237" cy="593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8" y="1275607"/>
            <a:ext cx="6842125" cy="2970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357505"/>
            <a:ext cx="8424862" cy="486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137339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059657"/>
            <a:ext cx="8424862" cy="3239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91853"/>
            <a:ext cx="8424862" cy="2754083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357505"/>
            <a:ext cx="8424862" cy="486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357505"/>
            <a:ext cx="8424862" cy="486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059657"/>
            <a:ext cx="8424862" cy="324028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70" y="2085975"/>
            <a:ext cx="7777163" cy="2159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059657"/>
            <a:ext cx="8424862" cy="3239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357505"/>
            <a:ext cx="8424862" cy="486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8" y="1275607"/>
            <a:ext cx="6842125" cy="2970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357505"/>
            <a:ext cx="8424862" cy="486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085696"/>
            <a:ext cx="6912768" cy="32427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2679763"/>
            <a:ext cx="6984776" cy="70207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9" y="3543858"/>
            <a:ext cx="7058025" cy="108012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059657"/>
            <a:ext cx="8424862" cy="3239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91853"/>
            <a:ext cx="8424862" cy="2754083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357505"/>
            <a:ext cx="8424862" cy="486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199795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357505"/>
            <a:ext cx="8424862" cy="486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059657"/>
            <a:ext cx="8424862" cy="324028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94958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70" y="2085975"/>
            <a:ext cx="7777163" cy="2159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059657"/>
            <a:ext cx="8424862" cy="3239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357505"/>
            <a:ext cx="8424862" cy="486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62324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3275856" y="141480"/>
            <a:ext cx="0" cy="48065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" y="1059582"/>
            <a:ext cx="3098773" cy="20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48" y="4083918"/>
            <a:ext cx="1526568" cy="102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3131840" y="484000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9" y="123478"/>
            <a:ext cx="2574022" cy="16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48" y="4083918"/>
            <a:ext cx="1526568" cy="102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347864" y="411510"/>
            <a:ext cx="5724128" cy="2160240"/>
          </a:xfrm>
        </p:spPr>
        <p:txBody>
          <a:bodyPr/>
          <a:lstStyle/>
          <a:p>
            <a:pPr algn="ctr"/>
            <a:r>
              <a:rPr lang="it-IT" dirty="0"/>
              <a:t>Scuola di Specializzazione in Chirurgia Pediatrica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63938" y="2499742"/>
            <a:ext cx="5256212" cy="319088"/>
          </a:xfrm>
        </p:spPr>
        <p:txBody>
          <a:bodyPr/>
          <a:lstStyle/>
          <a:p>
            <a:pPr algn="ctr"/>
            <a:r>
              <a:rPr lang="it-IT" dirty="0"/>
              <a:t>Direttore: Prof. Tommaso Gargano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563939" y="2873338"/>
            <a:ext cx="5329237" cy="593564"/>
          </a:xfrm>
        </p:spPr>
        <p:txBody>
          <a:bodyPr/>
          <a:lstStyle/>
          <a:p>
            <a:pPr algn="ctr"/>
            <a:r>
              <a:rPr lang="it-IT" dirty="0"/>
              <a:t>Dipartimento di Scienze Mediche e Chirurgiche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707904" y="4083918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+mj-lt"/>
              </a:rPr>
              <a:t>Scuola: </a:t>
            </a:r>
            <a:r>
              <a:rPr lang="it-IT" sz="1200" dirty="0">
                <a:solidFill>
                  <a:srgbClr val="0000FF"/>
                </a:solidFill>
                <a:latin typeface="+mj-lt"/>
              </a:rPr>
              <a:t>SANITARIA</a:t>
            </a:r>
          </a:p>
          <a:p>
            <a:r>
              <a:rPr lang="it-IT" sz="1200" dirty="0">
                <a:solidFill>
                  <a:srgbClr val="000000"/>
                </a:solidFill>
                <a:latin typeface="+mj-lt"/>
              </a:rPr>
              <a:t>Area: </a:t>
            </a:r>
            <a:r>
              <a:rPr lang="it-IT" sz="1200" dirty="0">
                <a:solidFill>
                  <a:srgbClr val="0000FF"/>
                </a:solidFill>
                <a:latin typeface="+mj-lt"/>
              </a:rPr>
              <a:t>CHIRURGICA</a:t>
            </a:r>
          </a:p>
          <a:p>
            <a:r>
              <a:rPr lang="it-IT" sz="1200" dirty="0">
                <a:solidFill>
                  <a:srgbClr val="000000"/>
                </a:solidFill>
                <a:latin typeface="+mj-lt"/>
              </a:rPr>
              <a:t>Classe:</a:t>
            </a:r>
            <a:r>
              <a:rPr lang="it-IT" sz="1200" dirty="0">
                <a:solidFill>
                  <a:srgbClr val="0000FF"/>
                </a:solidFill>
                <a:latin typeface="+mj-lt"/>
              </a:rPr>
              <a:t> CHIRURGIE GENERALI E SPECIALISTICHE</a:t>
            </a:r>
          </a:p>
          <a:p>
            <a:r>
              <a:rPr lang="it-IT" sz="1200" dirty="0">
                <a:solidFill>
                  <a:srgbClr val="000000"/>
                </a:solidFill>
                <a:latin typeface="+mj-lt"/>
              </a:rPr>
              <a:t>Accesso:</a:t>
            </a:r>
            <a:r>
              <a:rPr lang="it-IT" sz="1200" dirty="0">
                <a:solidFill>
                  <a:srgbClr val="0000FF"/>
                </a:solidFill>
                <a:latin typeface="+mj-lt"/>
              </a:rPr>
              <a:t> LAUREA MAGISTRALE in M e C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51470"/>
            <a:ext cx="8424862" cy="486053"/>
          </a:xfrm>
        </p:spPr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pic>
        <p:nvPicPr>
          <p:cNvPr id="4" name="Immagine 3" descr="Schermata 2023-07-05 alle 18.03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82350"/>
            <a:ext cx="3384377" cy="1881688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23528" y="339502"/>
            <a:ext cx="6840760" cy="2448197"/>
          </a:xfrm>
        </p:spPr>
        <p:txBody>
          <a:bodyPr/>
          <a:lstStyle/>
          <a:p>
            <a:r>
              <a:rPr lang="it-IT" sz="1600" b="1" dirty="0"/>
              <a:t>Strutture di sede: 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>
                <a:solidFill>
                  <a:srgbClr val="0000FF"/>
                </a:solidFill>
              </a:rPr>
              <a:t>Chirurgia Pediatrica - IRCCS Policlinico S’Orsola (Bologna) </a:t>
            </a:r>
          </a:p>
          <a:p>
            <a:pPr algn="just"/>
            <a:r>
              <a:rPr lang="it-IT" sz="1200" dirty="0"/>
              <a:t>        garantisce elevati livelli di operatività: circa 2000 procedure/anno</a:t>
            </a:r>
          </a:p>
          <a:p>
            <a:pPr algn="just"/>
            <a:r>
              <a:rPr lang="it-IT" sz="1200" dirty="0"/>
              <a:t>     	  - 700 interventi di alta complessità (ricostruzioni esofagee, interventi sul polmone, correzioni 	di malformazioni intestinali e delle vie biliari, ricostruzioni delle vie urinarie e genitali ed 	interventi di chirurgia neonatale e nel grave prematuro)</a:t>
            </a:r>
          </a:p>
          <a:p>
            <a:pPr algn="just"/>
            <a:r>
              <a:rPr lang="it-IT" sz="1200" dirty="0"/>
              <a:t>	- urgenze e interventi minori </a:t>
            </a:r>
          </a:p>
          <a:p>
            <a:pPr algn="just"/>
            <a:endParaRPr lang="it-IT" sz="1400" dirty="0"/>
          </a:p>
          <a:p>
            <a:r>
              <a:rPr lang="it-IT" sz="1600" b="1" dirty="0"/>
              <a:t>Strutture collegate: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>
                <a:solidFill>
                  <a:srgbClr val="008000"/>
                </a:solidFill>
              </a:rPr>
              <a:t>Chirurgia Pediatrica - Azienda </a:t>
            </a:r>
            <a:r>
              <a:rPr lang="it-IT" sz="1600" dirty="0" err="1">
                <a:solidFill>
                  <a:srgbClr val="008000"/>
                </a:solidFill>
              </a:rPr>
              <a:t>osp</a:t>
            </a:r>
            <a:r>
              <a:rPr lang="it-IT" sz="1600" dirty="0">
                <a:solidFill>
                  <a:srgbClr val="008000"/>
                </a:solidFill>
              </a:rPr>
              <a:t>/</a:t>
            </a:r>
            <a:r>
              <a:rPr lang="it-IT" sz="1600" dirty="0" err="1">
                <a:solidFill>
                  <a:srgbClr val="008000"/>
                </a:solidFill>
              </a:rPr>
              <a:t>univ</a:t>
            </a:r>
            <a:r>
              <a:rPr lang="it-IT" sz="1600" dirty="0">
                <a:solidFill>
                  <a:srgbClr val="008000"/>
                </a:solidFill>
              </a:rPr>
              <a:t>. (Parma)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>
                <a:solidFill>
                  <a:srgbClr val="008000"/>
                </a:solidFill>
              </a:rPr>
              <a:t>Chirurgia Pediatrica - Azienda </a:t>
            </a:r>
            <a:r>
              <a:rPr lang="it-IT" sz="1600" dirty="0" err="1">
                <a:solidFill>
                  <a:srgbClr val="008000"/>
                </a:solidFill>
              </a:rPr>
              <a:t>osp</a:t>
            </a:r>
            <a:r>
              <a:rPr lang="it-IT" sz="1600" dirty="0">
                <a:solidFill>
                  <a:srgbClr val="008000"/>
                </a:solidFill>
              </a:rPr>
              <a:t>/</a:t>
            </a:r>
            <a:r>
              <a:rPr lang="it-IT" sz="1600" dirty="0" err="1">
                <a:solidFill>
                  <a:srgbClr val="008000"/>
                </a:solidFill>
              </a:rPr>
              <a:t>univ</a:t>
            </a:r>
            <a:r>
              <a:rPr lang="it-IT" sz="1600" dirty="0">
                <a:solidFill>
                  <a:srgbClr val="008000"/>
                </a:solidFill>
              </a:rPr>
              <a:t>. (Ferrara)</a:t>
            </a:r>
          </a:p>
          <a:p>
            <a:endParaRPr lang="it-IT" sz="1400" dirty="0"/>
          </a:p>
          <a:p>
            <a:endParaRPr lang="it-IT" sz="1600" b="1" dirty="0"/>
          </a:p>
          <a:p>
            <a:r>
              <a:rPr lang="it-IT" sz="1600" b="1" dirty="0"/>
              <a:t>Strutture complementari: 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>
                <a:solidFill>
                  <a:srgbClr val="FF6600"/>
                </a:solidFill>
              </a:rPr>
              <a:t>IRCCS Policlinico S’Orsola (Bologna)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>
                <a:solidFill>
                  <a:srgbClr val="FF6600"/>
                </a:solidFill>
              </a:rPr>
              <a:t>AUSL (Bologna)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>
                <a:solidFill>
                  <a:srgbClr val="FF6600"/>
                </a:solidFill>
              </a:rPr>
              <a:t>IOR (Bologna)</a:t>
            </a:r>
          </a:p>
          <a:p>
            <a:endParaRPr lang="it-IT" sz="1400" dirty="0"/>
          </a:p>
          <a:p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8028384" y="4587974"/>
            <a:ext cx="720080" cy="50405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24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86" y="411510"/>
            <a:ext cx="5976590" cy="324035"/>
          </a:xfrm>
        </p:spPr>
        <p:txBody>
          <a:bodyPr/>
          <a:lstStyle/>
          <a:p>
            <a:r>
              <a:rPr lang="it-IT" dirty="0"/>
              <a:t>Skills da raggiungere secondo il D.I. 68/2015</a:t>
            </a:r>
          </a:p>
        </p:txBody>
      </p:sp>
      <p:pic>
        <p:nvPicPr>
          <p:cNvPr id="4" name="Immagine 3" descr="Schermata 2023-07-05 alle 10.1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97" y="51470"/>
            <a:ext cx="3092507" cy="1224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7740352" y="4155926"/>
            <a:ext cx="1224136" cy="86409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51520" y="1131590"/>
            <a:ext cx="8712968" cy="3885895"/>
          </a:xfrm>
        </p:spPr>
        <p:txBody>
          <a:bodyPr/>
          <a:lstStyle/>
          <a:p>
            <a:pPr algn="just"/>
            <a:r>
              <a:rPr lang="it-IT" sz="1400" b="1" dirty="0"/>
              <a:t>Obiettivi formativi di base:</a:t>
            </a:r>
          </a:p>
          <a:p>
            <a:pPr algn="just"/>
            <a:r>
              <a:rPr lang="it-IT" sz="1100" dirty="0"/>
              <a:t>- </a:t>
            </a:r>
            <a:r>
              <a:rPr lang="it-IT" sz="1200" dirty="0"/>
              <a:t>conoscenze fondamentali di organogenesi, anatomia topografica, anatomia patologica, istologia, rilevanti per la clinica e la medicina operatoria </a:t>
            </a:r>
          </a:p>
          <a:p>
            <a:pPr algn="just"/>
            <a:r>
              <a:rPr lang="it-IT" sz="1200" dirty="0"/>
              <a:t>- conoscenze fondamentali di fisiologia e biochimica per capire la risposta fisiologica alle più frequenti malattie chirurgiche</a:t>
            </a:r>
          </a:p>
          <a:p>
            <a:pPr algn="just"/>
            <a:r>
              <a:rPr lang="it-IT" sz="1200" dirty="0"/>
              <a:t>- azioni, interazioni, complicazioni, indicazioni e controindicazioni dei farmaci più comunemente usati nelle malattie chirurgiche</a:t>
            </a:r>
          </a:p>
          <a:p>
            <a:pPr algn="just"/>
            <a:r>
              <a:rPr lang="it-IT" sz="1200" dirty="0"/>
              <a:t>- conoscenze fondamentali di immunologia, genetica generale, microbiologia e statistica medica</a:t>
            </a:r>
          </a:p>
          <a:p>
            <a:pPr algn="just"/>
            <a:endParaRPr lang="it-IT" sz="1100" dirty="0"/>
          </a:p>
          <a:p>
            <a:pPr algn="just"/>
            <a:r>
              <a:rPr lang="it-IT" sz="1400" b="1" dirty="0"/>
              <a:t>Obiettivi specifici della Scuola:</a:t>
            </a:r>
          </a:p>
          <a:p>
            <a:pPr algn="just"/>
            <a:r>
              <a:rPr lang="it-IT" sz="1100" dirty="0"/>
              <a:t>- </a:t>
            </a:r>
            <a:r>
              <a:rPr lang="it-IT" sz="1200" dirty="0"/>
              <a:t>conoscenze teoriche nella diagnosi delle patologie di interesse chirurgico nelle diverse età della vita </a:t>
            </a:r>
          </a:p>
          <a:p>
            <a:pPr algn="just"/>
            <a:r>
              <a:rPr lang="it-IT" sz="1200" dirty="0"/>
              <a:t>- conoscenze teoriche e pratiche nel trattamento </a:t>
            </a:r>
            <a:r>
              <a:rPr lang="it-IT" sz="1200" dirty="0" err="1"/>
              <a:t>pre</a:t>
            </a:r>
            <a:r>
              <a:rPr lang="it-IT" sz="1200" dirty="0"/>
              <a:t>- e post-operatorio delle più frequenti affezioni chirurgiche congenite ed acquisite, ivi comprese le lesioni traumatiche viscerali e quelle oncologiche, delle diverse età della vita</a:t>
            </a:r>
          </a:p>
          <a:p>
            <a:pPr algn="just"/>
            <a:r>
              <a:rPr lang="it-IT" sz="1200" dirty="0"/>
              <a:t>- conoscenze teoriche per l’approccio anestesiologico e alla terapia intensiva in età pediatrica</a:t>
            </a:r>
          </a:p>
          <a:p>
            <a:pPr algn="just"/>
            <a:endParaRPr lang="it-IT" sz="1100" b="1" dirty="0"/>
          </a:p>
          <a:p>
            <a:pPr algn="just"/>
            <a:r>
              <a:rPr lang="it-IT" sz="1400" b="1" dirty="0"/>
              <a:t>Obiettivi affini o integrativi:</a:t>
            </a:r>
          </a:p>
          <a:p>
            <a:pPr algn="just"/>
            <a:r>
              <a:rPr lang="it-IT" sz="1100" dirty="0"/>
              <a:t>- </a:t>
            </a:r>
            <a:r>
              <a:rPr lang="it-IT" sz="1200" dirty="0"/>
              <a:t>conoscenze teoriche per la diagnosi e la terapia medica delle principali affezioni pediatriche, nell’ambito della pediatria generale e specialistica (cardiologia, endocrinologia, ematologia, oncologia, neonatologia)</a:t>
            </a:r>
          </a:p>
          <a:p>
            <a:pPr algn="just"/>
            <a:r>
              <a:rPr lang="it-IT" sz="1200" dirty="0"/>
              <a:t>- Conoscenze dei principi di Medicina legale utili all’espletamento della professione</a:t>
            </a:r>
          </a:p>
        </p:txBody>
      </p:sp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DEDDD2F7-44B0-4BE4-9B72-0C213DE7DF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8" y="2139702"/>
            <a:ext cx="8424862" cy="1440160"/>
          </a:xfrm>
        </p:spPr>
        <p:txBody>
          <a:bodyPr/>
          <a:lstStyle/>
          <a:p>
            <a:r>
              <a:rPr lang="it-IT" sz="1200" dirty="0"/>
              <a:t>- il </a:t>
            </a:r>
            <a:r>
              <a:rPr lang="it-IT" sz="1200" dirty="0" err="1"/>
              <a:t>Mfs</a:t>
            </a:r>
            <a:r>
              <a:rPr lang="it-IT" sz="1200" dirty="0"/>
              <a:t> deve aver prestato assistenza diretta per almeno due semestri complessivi in chirurgia generale, d’urgenza, pronto soccorso e del trauma, in anestesia e rianimazione e nelle chirurgie specialistiche previste dall’ordinamento secondo le modalità definite dal Consiglio della Scuola</a:t>
            </a:r>
          </a:p>
          <a:p>
            <a:r>
              <a:rPr lang="it-IT" sz="1200" dirty="0"/>
              <a:t>- dovrà partecipare a meeting, a congressi e alla produzione di pubblicazioni scientifiche e periodi di frequenza in qualificate istituzioni italiane ed estere</a:t>
            </a:r>
          </a:p>
          <a:p>
            <a:r>
              <a:rPr lang="it-IT" sz="1200" dirty="0"/>
              <a:t>- potrà concorrere al diploma dopo aver completato le attività professionalizzanti</a:t>
            </a:r>
          </a:p>
          <a:p>
            <a:endParaRPr lang="it-IT" sz="1200" dirty="0"/>
          </a:p>
        </p:txBody>
      </p:sp>
      <p:sp>
        <p:nvSpPr>
          <p:cNvPr id="8" name="Rettangolo 7"/>
          <p:cNvSpPr/>
          <p:nvPr/>
        </p:nvSpPr>
        <p:spPr>
          <a:xfrm>
            <a:off x="323528" y="771550"/>
            <a:ext cx="7992888" cy="119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it-IT" sz="1400" b="1" dirty="0">
                <a:solidFill>
                  <a:prstClr val="black"/>
                </a:solidFill>
              </a:rPr>
              <a:t>Attività professionalizzanti:</a:t>
            </a:r>
            <a:endParaRPr lang="it-IT" sz="1400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it-IT" sz="1200" dirty="0">
                <a:solidFill>
                  <a:prstClr val="black"/>
                </a:solidFill>
              </a:rPr>
              <a:t>procedure di chirurgia open, mininvasiva, ambulatoriale e di DS</a:t>
            </a:r>
          </a:p>
          <a:p>
            <a:pPr lvl="0" algn="just">
              <a:spcBef>
                <a:spcPct val="20000"/>
              </a:spcBef>
            </a:pPr>
            <a:r>
              <a:rPr lang="it-IT" sz="1200" dirty="0">
                <a:solidFill>
                  <a:prstClr val="black"/>
                </a:solidFill>
              </a:rPr>
              <a:t>- almeno 50 interventi di alta chirurgia  (10% come primo operatore; il resto come secondo operatore)</a:t>
            </a:r>
          </a:p>
          <a:p>
            <a:pPr lvl="0" algn="just">
              <a:spcBef>
                <a:spcPct val="20000"/>
              </a:spcBef>
            </a:pPr>
            <a:r>
              <a:rPr lang="it-IT" sz="1200" dirty="0">
                <a:solidFill>
                  <a:prstClr val="black"/>
                </a:solidFill>
              </a:rPr>
              <a:t>- almeno 100 interventi di media chirurgia (25% come primo operatore; il resto come secondo operatore)</a:t>
            </a:r>
          </a:p>
          <a:p>
            <a:pPr lvl="0" algn="just">
              <a:spcBef>
                <a:spcPct val="20000"/>
              </a:spcBef>
            </a:pPr>
            <a:r>
              <a:rPr lang="it-IT" sz="1200" dirty="0">
                <a:solidFill>
                  <a:prstClr val="black"/>
                </a:solidFill>
              </a:rPr>
              <a:t>- almeno 250 interventi di piccola chirurgia (40% come primo operatore; il resto come secondo operatore)</a:t>
            </a:r>
          </a:p>
        </p:txBody>
      </p:sp>
      <p:sp>
        <p:nvSpPr>
          <p:cNvPr id="9" name="Rettangolo 8"/>
          <p:cNvSpPr/>
          <p:nvPr/>
        </p:nvSpPr>
        <p:spPr>
          <a:xfrm>
            <a:off x="323528" y="3579862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le attività elettive di training:</a:t>
            </a:r>
          </a:p>
          <a:p>
            <a:r>
              <a:rPr lang="it-IT" sz="1200" dirty="0"/>
              <a:t>-  endoscopia</a:t>
            </a:r>
          </a:p>
          <a:p>
            <a:r>
              <a:rPr lang="it-IT" sz="1200" dirty="0"/>
              <a:t>-  chirurgia dell'apparato digerente</a:t>
            </a:r>
          </a:p>
          <a:p>
            <a:r>
              <a:rPr lang="it-IT" sz="1200" dirty="0"/>
              <a:t>-  chirurgia toracica</a:t>
            </a:r>
          </a:p>
          <a:p>
            <a:r>
              <a:rPr lang="it-IT" sz="1200" dirty="0"/>
              <a:t>-  chirurgia urologica</a:t>
            </a:r>
          </a:p>
          <a:p>
            <a:r>
              <a:rPr lang="it-IT" sz="1200" dirty="0"/>
              <a:t>-  chirurgia mininvasiva </a:t>
            </a:r>
          </a:p>
        </p:txBody>
      </p:sp>
      <p:sp>
        <p:nvSpPr>
          <p:cNvPr id="11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251594" y="231491"/>
            <a:ext cx="5976590" cy="324035"/>
          </a:xfrm>
        </p:spPr>
        <p:txBody>
          <a:bodyPr/>
          <a:lstStyle/>
          <a:p>
            <a:r>
              <a:rPr lang="it-IT" dirty="0"/>
              <a:t>Skills da raggiungere secondo il D.I. 68/2015</a:t>
            </a:r>
          </a:p>
        </p:txBody>
      </p:sp>
      <p:pic>
        <p:nvPicPr>
          <p:cNvPr id="12" name="Immagine 11" descr="IMG_463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10357"/>
          <a:stretch/>
        </p:blipFill>
        <p:spPr>
          <a:xfrm>
            <a:off x="7308304" y="3075806"/>
            <a:ext cx="1846062" cy="2067694"/>
          </a:xfrm>
          <a:prstGeom prst="rect">
            <a:avLst/>
          </a:prstGeom>
        </p:spPr>
      </p:pic>
      <p:pic>
        <p:nvPicPr>
          <p:cNvPr id="13" name="Immagine 12" descr="IMG_143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9" b="23482"/>
          <a:stretch/>
        </p:blipFill>
        <p:spPr>
          <a:xfrm rot="5400000">
            <a:off x="7244398" y="259393"/>
            <a:ext cx="2035517" cy="16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3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3F9165-9382-4ABB-AC86-3A46E03A1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8424862" cy="486053"/>
          </a:xfrm>
        </p:spPr>
        <p:txBody>
          <a:bodyPr/>
          <a:lstStyle/>
          <a:p>
            <a:r>
              <a:rPr lang="it-IT" dirty="0"/>
              <a:t>Il contratto di formazione specialistica </a:t>
            </a:r>
          </a:p>
        </p:txBody>
      </p:sp>
      <p:sp>
        <p:nvSpPr>
          <p:cNvPr id="9" name="Rettangolo 8"/>
          <p:cNvSpPr/>
          <p:nvPr/>
        </p:nvSpPr>
        <p:spPr>
          <a:xfrm>
            <a:off x="251520" y="3366740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una sua specificità è quindi di essere un </a:t>
            </a:r>
            <a:r>
              <a:rPr lang="it-IT" sz="1600" b="1" dirty="0">
                <a:solidFill>
                  <a:srgbClr val="FF0000"/>
                </a:solidFill>
              </a:rPr>
              <a:t>chirurgo molto..."generale”</a:t>
            </a:r>
            <a:endParaRPr lang="it-IT" sz="1600" dirty="0"/>
          </a:p>
          <a:p>
            <a:pPr algn="just"/>
            <a:r>
              <a:rPr lang="it-IT" sz="1600" dirty="0"/>
              <a:t>e di esserlo </a:t>
            </a:r>
            <a:r>
              <a:rPr lang="it-IT" sz="1600" b="1" dirty="0">
                <a:solidFill>
                  <a:srgbClr val="FF0000"/>
                </a:solidFill>
              </a:rPr>
              <a:t>in età differenti </a:t>
            </a:r>
          </a:p>
          <a:p>
            <a:pPr algn="just"/>
            <a:r>
              <a:rPr lang="it-IT" sz="1600" dirty="0"/>
              <a:t>(si cimenta con quasi tutte le regioni anatomiche: collo, torace, addome, genitali, vie urinarie, ecc.,)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51520" y="2454443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0000FF"/>
                </a:solidFill>
              </a:rPr>
              <a:t>lo Specialista </a:t>
            </a:r>
            <a:r>
              <a:rPr lang="it-IT" sz="1600" dirty="0"/>
              <a:t>deve aver acquisito conoscenze teoriche, scientifiche e professionali; deve avere inoltre specifiche competenze nella fisiopatologia, nella semeiotica funzionale e strumentale e nella terapia chirurgica tradizionale e mini-invasiva dell’età neonatale e pediatrica.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9512" y="651341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sz="1600" dirty="0"/>
              <a:t>è finalizzato esclusivamente all'acquisizione delle capacità professionali inerenti al titolo di specialista, mediante la frequenza programmata delle attività didattiche formali e lo svolgimento di attività assistenziali funzionali alla progressiva acquisizione delle competenze previste dall'ordinamento didattico della Scuola</a:t>
            </a:r>
          </a:p>
          <a:p>
            <a:pPr marL="285750" indent="-285750" algn="just">
              <a:buFont typeface="Arial"/>
              <a:buChar char="•"/>
            </a:pPr>
            <a:r>
              <a:rPr lang="it-IT" sz="1600" dirty="0"/>
              <a:t>recede al termine dei 5 aa</a:t>
            </a:r>
          </a:p>
        </p:txBody>
      </p:sp>
    </p:spTree>
    <p:extLst>
      <p:ext uri="{BB962C8B-B14F-4D97-AF65-F5344CB8AC3E}">
        <p14:creationId xmlns:p14="http://schemas.microsoft.com/office/powerpoint/2010/main" val="138384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3F9165-9382-4ABB-AC86-3A46E03A1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7376" y="357505"/>
            <a:ext cx="4248720" cy="486053"/>
          </a:xfrm>
        </p:spPr>
        <p:txBody>
          <a:bodyPr/>
          <a:lstStyle/>
          <a:p>
            <a:r>
              <a:rPr lang="it-IT" dirty="0"/>
              <a:t>Sbocchi occupazionali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123728" y="1419622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/>
          </a:p>
          <a:p>
            <a:r>
              <a:rPr lang="it-IT" sz="1600" dirty="0"/>
              <a:t>98% occupato nella sanità </a:t>
            </a:r>
          </a:p>
          <a:p>
            <a:r>
              <a:rPr lang="it-IT" sz="1600" dirty="0"/>
              <a:t>  2% rinuncia</a:t>
            </a:r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r>
              <a:rPr lang="it-IT" sz="1600" dirty="0"/>
              <a:t>97%   ospedali pubblici (tramite concorso pubblico c/o aziende sanitarie</a:t>
            </a:r>
          </a:p>
          <a:p>
            <a:r>
              <a:rPr lang="it-IT" sz="1600" dirty="0"/>
              <a:t>  3% - ospedali privati (convenzionati o non)</a:t>
            </a:r>
          </a:p>
          <a:p>
            <a:r>
              <a:rPr lang="it-IT" sz="1600" dirty="0"/>
              <a:t>        - ambulatori medico-chirurgici</a:t>
            </a:r>
          </a:p>
          <a:p>
            <a:r>
              <a:rPr lang="it-IT" sz="1600" dirty="0"/>
              <a:t>        - associazioni ONG, ONLUS riconosciute (Emergency, </a:t>
            </a:r>
            <a:r>
              <a:rPr lang="it-IT" sz="1600" dirty="0" err="1"/>
              <a:t>MsF</a:t>
            </a:r>
            <a:r>
              <a:rPr lang="it-IT" sz="1600" dirty="0"/>
              <a:t> </a:t>
            </a:r>
            <a:r>
              <a:rPr lang="it-IT" sz="1600" dirty="0" err="1"/>
              <a:t>etc</a:t>
            </a:r>
            <a:r>
              <a:rPr lang="it-IT" sz="1600" dirty="0"/>
              <a:t> …)</a:t>
            </a:r>
          </a:p>
        </p:txBody>
      </p:sp>
      <p:pic>
        <p:nvPicPr>
          <p:cNvPr id="10" name="Immagine 9" descr="thumbnail_IMG_75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026"/>
            <a:ext cx="3116965" cy="2337724"/>
          </a:xfrm>
          <a:prstGeom prst="rect">
            <a:avLst/>
          </a:prstGeom>
        </p:spPr>
      </p:pic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1267992585"/>
              </p:ext>
            </p:extLst>
          </p:nvPr>
        </p:nvGraphicFramePr>
        <p:xfrm>
          <a:off x="-396552" y="1131590"/>
          <a:ext cx="288032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697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Prof. Tommaso Gargano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79612" y="2877785"/>
            <a:ext cx="6984776" cy="702077"/>
          </a:xfrm>
        </p:spPr>
        <p:txBody>
          <a:bodyPr/>
          <a:lstStyle/>
          <a:p>
            <a:r>
              <a:rPr lang="it-IT" dirty="0"/>
              <a:t>Dipartimento di Scienze Mediche e Chirurgiche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e-mail </a:t>
            </a:r>
          </a:p>
          <a:p>
            <a:r>
              <a:rPr lang="it-IT" u="sng" dirty="0"/>
              <a:t>tommaso.gargano2@unibo.it</a:t>
            </a:r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51470"/>
            <a:ext cx="8424862" cy="486053"/>
          </a:xfrm>
        </p:spPr>
        <p:txBody>
          <a:bodyPr/>
          <a:lstStyle/>
          <a:p>
            <a:pPr algn="ctr"/>
            <a:r>
              <a:rPr lang="it-IT" dirty="0"/>
              <a:t>Chirurgia Pediatrica</a:t>
            </a:r>
          </a:p>
          <a:p>
            <a:pPr algn="ctr"/>
            <a:r>
              <a:rPr lang="it-IT" dirty="0"/>
              <a:t>“Filosofia di una professione”</a:t>
            </a:r>
          </a:p>
        </p:txBody>
      </p:sp>
      <p:sp>
        <p:nvSpPr>
          <p:cNvPr id="8" name="Rettangolo 7"/>
          <p:cNvSpPr/>
          <p:nvPr/>
        </p:nvSpPr>
        <p:spPr>
          <a:xfrm>
            <a:off x="7668344" y="4155926"/>
            <a:ext cx="1475656" cy="9875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  <a:latin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127522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600" dirty="0"/>
              <a:t>assicura il trattamento e l'assistenza completa al neonato, al bambino ed all'adolescente portatori di malformazione congenita o affetti da patologia acquisita di pertinenza chirurgica</a:t>
            </a:r>
          </a:p>
          <a:p>
            <a:endParaRPr lang="it-IT" sz="1600" dirty="0"/>
          </a:p>
          <a:p>
            <a:pPr marL="285750" indent="-285750">
              <a:buFont typeface="Arial"/>
              <a:buChar char="•"/>
            </a:pPr>
            <a:r>
              <a:rPr lang="it-IT" sz="1600" dirty="0"/>
              <a:t>tratta patologie toraciche, addominali e genito-urinarie</a:t>
            </a:r>
          </a:p>
          <a:p>
            <a:endParaRPr lang="it-IT" sz="1600" dirty="0"/>
          </a:p>
          <a:p>
            <a:pPr marL="285750" indent="-285750">
              <a:buFont typeface="Arial"/>
              <a:buChar char="•"/>
            </a:pPr>
            <a:r>
              <a:rPr lang="it-IT" sz="1600" dirty="0"/>
              <a:t>sviluppa </a:t>
            </a:r>
            <a:r>
              <a:rPr lang="it-IT" sz="1600" dirty="0" err="1"/>
              <a:t>skills</a:t>
            </a:r>
            <a:r>
              <a:rPr lang="it-IT" sz="1600" dirty="0"/>
              <a:t> di chirurgia tradizionale e competenze specifiche</a:t>
            </a:r>
          </a:p>
          <a:p>
            <a:r>
              <a:rPr lang="it-IT" sz="1600" dirty="0"/>
              <a:t>      (tecnologie mininvasive, endoscopiche e robotiche)</a:t>
            </a:r>
          </a:p>
          <a:p>
            <a:endParaRPr lang="it-IT" sz="1600" dirty="0"/>
          </a:p>
          <a:p>
            <a:pPr marL="285750" indent="-285750">
              <a:buFont typeface="Arial"/>
              <a:buChar char="•"/>
            </a:pPr>
            <a:r>
              <a:rPr lang="it-IT" sz="1600" dirty="0"/>
              <a:t>promuove Formazione e Ricerca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943708" y="4291230"/>
            <a:ext cx="52565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Principio ispiratore fondamentale: </a:t>
            </a:r>
          </a:p>
          <a:p>
            <a:pPr algn="ctr"/>
            <a:r>
              <a:rPr lang="it-IT" sz="1600" dirty="0"/>
              <a:t> </a:t>
            </a:r>
            <a:r>
              <a:rPr lang="it-IT" sz="1600" b="1" i="1" dirty="0"/>
              <a:t>“Non considerare un bambino un piccolo adulto…”</a:t>
            </a:r>
            <a:r>
              <a:rPr lang="it-IT" sz="1600" dirty="0"/>
              <a:t> </a:t>
            </a:r>
          </a:p>
        </p:txBody>
      </p:sp>
      <p:pic>
        <p:nvPicPr>
          <p:cNvPr id="13" name="Immagine 12" descr="thumbnail_74367bea-6b41-43b4-af5d-005c97f2682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68" y="1779662"/>
            <a:ext cx="3052936" cy="22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539552" y="195486"/>
            <a:ext cx="8424862" cy="486053"/>
          </a:xfrm>
        </p:spPr>
        <p:txBody>
          <a:bodyPr/>
          <a:lstStyle/>
          <a:p>
            <a:pPr algn="ctr"/>
            <a:r>
              <a:rPr lang="it-IT" dirty="0"/>
              <a:t>Percorso formativo della Scuola </a:t>
            </a:r>
          </a:p>
          <a:p>
            <a:pPr algn="ctr"/>
            <a:r>
              <a:rPr lang="it-IT" sz="1800" b="0" dirty="0">
                <a:solidFill>
                  <a:srgbClr val="0000FF"/>
                </a:solidFill>
              </a:rPr>
              <a:t>(5 anni)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sz="2000" dirty="0"/>
          </a:p>
          <a:p>
            <a:pPr marL="342900" indent="-342900">
              <a:buFont typeface="Arial"/>
              <a:buChar char="•"/>
            </a:pPr>
            <a:endParaRPr lang="it-IT" sz="2000" b="0" dirty="0">
              <a:solidFill>
                <a:schemeClr val="tx1"/>
              </a:solidFill>
            </a:endParaRPr>
          </a:p>
          <a:p>
            <a:pPr algn="ctr"/>
            <a:endParaRPr lang="it-IT" sz="2000" dirty="0"/>
          </a:p>
          <a:p>
            <a:pPr algn="ctr"/>
            <a:endParaRPr lang="it-IT" sz="2000" dirty="0"/>
          </a:p>
          <a:p>
            <a:pPr algn="ctr"/>
            <a:endParaRPr lang="it-IT" sz="2000" dirty="0"/>
          </a:p>
          <a:p>
            <a:pPr algn="ctr"/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7668344" y="4155926"/>
            <a:ext cx="1475656" cy="9875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4640237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La compilazione riguarda la didattica formale  le attività professionalizzanti rispondenti al curriculum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9512" y="429994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Registrazione delle attività formative svolte: </a:t>
            </a:r>
            <a:r>
              <a:rPr lang="it-IT" dirty="0">
                <a:solidFill>
                  <a:srgbClr val="0000FF"/>
                </a:solidFill>
              </a:rPr>
              <a:t>Libretto diario elettronico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496" y="1203598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dirty="0"/>
              <a:t>Didattica frontale</a:t>
            </a:r>
          </a:p>
          <a:p>
            <a:pPr marL="342900" indent="-342900">
              <a:buFont typeface="Arial"/>
              <a:buChar char="•"/>
            </a:pPr>
            <a:r>
              <a:rPr lang="it-IT" dirty="0"/>
              <a:t>Simulazioni Laboratorio</a:t>
            </a:r>
          </a:p>
          <a:p>
            <a:pPr marL="342900" indent="-342900">
              <a:buFont typeface="Arial"/>
              <a:buChar char="•"/>
            </a:pPr>
            <a:r>
              <a:rPr lang="it-IT" dirty="0"/>
              <a:t>Attività di  guardia chirurgica interna (in affiancamento)</a:t>
            </a:r>
          </a:p>
          <a:p>
            <a:pPr marL="342900" indent="-342900">
              <a:buFont typeface="Arial"/>
              <a:buChar char="•"/>
            </a:pPr>
            <a:r>
              <a:rPr lang="it-IT" dirty="0"/>
              <a:t>Attività ambulatoriali (divisionale e dedicati)</a:t>
            </a:r>
          </a:p>
          <a:p>
            <a:pPr marL="342900" indent="-342900">
              <a:buFont typeface="Arial"/>
              <a:buChar char="•"/>
            </a:pPr>
            <a:r>
              <a:rPr lang="it-IT" dirty="0"/>
              <a:t>Gestione reparti di degenza (in affiancamento)</a:t>
            </a:r>
          </a:p>
          <a:p>
            <a:pPr marL="342900" indent="-342900">
              <a:buFont typeface="Arial"/>
              <a:buChar char="•"/>
            </a:pPr>
            <a:r>
              <a:rPr lang="it-IT" dirty="0"/>
              <a:t>Assistenza in sala operatoria (3°-2°operatore)</a:t>
            </a:r>
          </a:p>
          <a:p>
            <a:pPr marL="342900" indent="-342900">
              <a:buFont typeface="Arial"/>
              <a:buChar char="•"/>
            </a:pPr>
            <a:r>
              <a:rPr lang="it-IT" dirty="0"/>
              <a:t>Attività chirurgica (1° operatore)</a:t>
            </a:r>
          </a:p>
          <a:p>
            <a:pPr marL="342900" indent="-342900">
              <a:buFont typeface="Arial"/>
              <a:buChar char="•"/>
            </a:pPr>
            <a:r>
              <a:rPr lang="it-IT" dirty="0"/>
              <a:t>Attività scientifica e di Ricerca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544616" y="2318558"/>
            <a:ext cx="3779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Figure coinvolte: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Direttore della Scuola Capofila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Docenti della Scuola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Tutor individuali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Direttori delle Strutture aggregate</a:t>
            </a:r>
          </a:p>
        </p:txBody>
      </p:sp>
      <p:pic>
        <p:nvPicPr>
          <p:cNvPr id="16" name="Immagine 15" descr="thumbnail_IMG_45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2313" y="153551"/>
            <a:ext cx="2448272" cy="2244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428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818470"/>
              </p:ext>
            </p:extLst>
          </p:nvPr>
        </p:nvGraphicFramePr>
        <p:xfrm>
          <a:off x="1864480" y="957121"/>
          <a:ext cx="5415040" cy="3558845"/>
        </p:xfrm>
        <a:graphic>
          <a:graphicData uri="http://schemas.openxmlformats.org/drawingml/2006/table">
            <a:tbl>
              <a:tblPr/>
              <a:tblGrid>
                <a:gridCol w="1298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effectLst/>
                          <a:latin typeface="Calibri"/>
                        </a:rPr>
                        <a:t>denominazione Scuola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effectLst/>
                          <a:latin typeface="Calibri"/>
                        </a:rPr>
                        <a:t>anno corso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effectLst/>
                          <a:latin typeface="Calibri"/>
                        </a:rPr>
                        <a:t>denominazione Attività Formativa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effectLst/>
                          <a:latin typeface="Calibri"/>
                        </a:rPr>
                        <a:t>ore frontali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6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ANATOMIA PATOLOGICA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ANATOMIA UMANA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8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INFORMATICA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1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MICROBIOLOGIA E MICROBIOLOGIA CLINICA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STATISTICA MEDICA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CHIRURGIA PEDIATRICA E INFANTILE I 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CHIRURGIA PEDIATRICA E INFANTILE I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8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LINGUA INGLESE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496" marR="7496" marT="7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51470"/>
            <a:ext cx="8424862" cy="486053"/>
          </a:xfrm>
        </p:spPr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sz="2000" dirty="0">
                <a:solidFill>
                  <a:srgbClr val="0000FF"/>
                </a:solidFill>
              </a:rPr>
              <a:t>Didattica frontale</a:t>
            </a:r>
          </a:p>
        </p:txBody>
      </p:sp>
      <p:sp>
        <p:nvSpPr>
          <p:cNvPr id="5" name="Ovale 4"/>
          <p:cNvSpPr/>
          <p:nvPr/>
        </p:nvSpPr>
        <p:spPr>
          <a:xfrm>
            <a:off x="1187624" y="195486"/>
            <a:ext cx="864096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 rot="20241480">
            <a:off x="1274606" y="415832"/>
            <a:ext cx="864344" cy="468051"/>
          </a:xfrm>
        </p:spPr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I anno</a:t>
            </a:r>
          </a:p>
          <a:p>
            <a:endParaRPr lang="it-IT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668344" y="4155926"/>
            <a:ext cx="1475656" cy="9875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401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382333"/>
              </p:ext>
            </p:extLst>
          </p:nvPr>
        </p:nvGraphicFramePr>
        <p:xfrm>
          <a:off x="2046548" y="1203598"/>
          <a:ext cx="5050904" cy="3492390"/>
        </p:xfrm>
        <a:graphic>
          <a:graphicData uri="http://schemas.openxmlformats.org/drawingml/2006/table">
            <a:tbl>
              <a:tblPr/>
              <a:tblGrid>
                <a:gridCol w="121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09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CHIRURGIA PEDIATRICA E INFANTILE II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9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CHIRURGIA PEDIATRICA E INFANTILE II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DIAGNOSTICA PER IMMAGINI E RADIOTERAPIA II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1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GINECOLOGIA E OSTETRICIA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51470"/>
            <a:ext cx="8424862" cy="486053"/>
          </a:xfrm>
        </p:spPr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sz="2000" dirty="0">
                <a:solidFill>
                  <a:srgbClr val="0000FF"/>
                </a:solidFill>
              </a:rPr>
              <a:t>Didattica frontale</a:t>
            </a:r>
          </a:p>
        </p:txBody>
      </p:sp>
      <p:sp>
        <p:nvSpPr>
          <p:cNvPr id="7" name="Ovale 6"/>
          <p:cNvSpPr/>
          <p:nvPr/>
        </p:nvSpPr>
        <p:spPr>
          <a:xfrm>
            <a:off x="1547664" y="555526"/>
            <a:ext cx="864096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 rot="20241480">
            <a:off x="1604450" y="775872"/>
            <a:ext cx="864344" cy="4680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FFFF00"/>
                </a:solidFill>
              </a:rPr>
              <a:t>II anno</a:t>
            </a:r>
          </a:p>
          <a:p>
            <a:endParaRPr lang="it-IT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1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51470"/>
            <a:ext cx="8424862" cy="486053"/>
          </a:xfrm>
        </p:spPr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sz="2000" dirty="0">
                <a:solidFill>
                  <a:srgbClr val="0000FF"/>
                </a:solidFill>
              </a:rPr>
              <a:t>Didattica frontale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90709"/>
              </p:ext>
            </p:extLst>
          </p:nvPr>
        </p:nvGraphicFramePr>
        <p:xfrm>
          <a:off x="2305132" y="1203599"/>
          <a:ext cx="4533737" cy="2808311"/>
        </p:xfrm>
        <a:graphic>
          <a:graphicData uri="http://schemas.openxmlformats.org/drawingml/2006/table">
            <a:tbl>
              <a:tblPr/>
              <a:tblGrid>
                <a:gridCol w="108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30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CHIRURGIA CARDIACA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0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CHIRURGIA PEDIATRICA E INFANTILE III 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0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CHIRURGIA PEDIATRICA E INFANTILE III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16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MALATTIE APPARATO LOCOMOTORE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e 6"/>
          <p:cNvSpPr/>
          <p:nvPr/>
        </p:nvSpPr>
        <p:spPr>
          <a:xfrm>
            <a:off x="1619672" y="483518"/>
            <a:ext cx="864096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 rot="20241480">
            <a:off x="1562638" y="559848"/>
            <a:ext cx="864344" cy="4680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FFFF00"/>
                </a:solidFill>
              </a:rPr>
              <a:t>III anno</a:t>
            </a:r>
          </a:p>
          <a:p>
            <a:pPr algn="ctr"/>
            <a:endParaRPr lang="it-IT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1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7740352" y="3723878"/>
            <a:ext cx="1296144" cy="12961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51470"/>
            <a:ext cx="8424862" cy="486053"/>
          </a:xfrm>
        </p:spPr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sz="2000" dirty="0">
                <a:solidFill>
                  <a:srgbClr val="0000FF"/>
                </a:solidFill>
              </a:rPr>
              <a:t>Didattica frontale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356714"/>
              </p:ext>
            </p:extLst>
          </p:nvPr>
        </p:nvGraphicFramePr>
        <p:xfrm>
          <a:off x="2267743" y="1131590"/>
          <a:ext cx="4680521" cy="3456384"/>
        </p:xfrm>
        <a:graphic>
          <a:graphicData uri="http://schemas.openxmlformats.org/drawingml/2006/table">
            <a:tbl>
              <a:tblPr/>
              <a:tblGrid>
                <a:gridCol w="112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CHIRURGIA PEDIATRICA E INFANTILE IV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CHIRURGIA PEDIATRICA E INFANTILE IV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DIAGNOSTICA PER IMMAGINI E RADIOTERAPIA IV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MEDICINA LEGALE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e 6"/>
          <p:cNvSpPr/>
          <p:nvPr/>
        </p:nvSpPr>
        <p:spPr>
          <a:xfrm>
            <a:off x="1619672" y="411510"/>
            <a:ext cx="864096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 rot="20241480">
            <a:off x="1634646" y="515201"/>
            <a:ext cx="864344" cy="4680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FFFF00"/>
                </a:solidFill>
              </a:rPr>
              <a:t>IV anno</a:t>
            </a:r>
          </a:p>
          <a:p>
            <a:pPr algn="ctr"/>
            <a:endParaRPr lang="it-IT" b="1" u="sng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1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740352" y="3723878"/>
            <a:ext cx="1296144" cy="12961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51470"/>
            <a:ext cx="8424862" cy="486053"/>
          </a:xfrm>
        </p:spPr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sz="2000" dirty="0">
                <a:solidFill>
                  <a:srgbClr val="0000FF"/>
                </a:solidFill>
              </a:rPr>
              <a:t>Didattica frontale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0843"/>
              </p:ext>
            </p:extLst>
          </p:nvPr>
        </p:nvGraphicFramePr>
        <p:xfrm>
          <a:off x="2737952" y="1131588"/>
          <a:ext cx="3960440" cy="2952329"/>
        </p:xfrm>
        <a:graphic>
          <a:graphicData uri="http://schemas.openxmlformats.org/drawingml/2006/table">
            <a:tbl>
              <a:tblPr/>
              <a:tblGrid>
                <a:gridCol w="94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5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CHIRURGIA PEDIATRICA E INFANTILE</a:t>
                      </a:r>
                      <a:r>
                        <a:rPr lang="it-IT" sz="10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V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5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CHIRURGIA PEDIATRICA E INFANTILE </a:t>
                      </a:r>
                      <a:r>
                        <a:rPr lang="it-IT" sz="10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V</a:t>
                      </a:r>
                      <a:endParaRPr lang="it-IT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6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STATISTICA MEDICA 2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5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UROLOGIA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vale 7"/>
          <p:cNvSpPr/>
          <p:nvPr/>
        </p:nvSpPr>
        <p:spPr>
          <a:xfrm>
            <a:off x="2051720" y="483518"/>
            <a:ext cx="864096" cy="93610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 rot="20241480">
            <a:off x="1994686" y="559848"/>
            <a:ext cx="864344" cy="4680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FFFF00"/>
                </a:solidFill>
              </a:rPr>
              <a:t>V </a:t>
            </a:r>
          </a:p>
          <a:p>
            <a:pPr algn="ctr"/>
            <a:r>
              <a:rPr lang="it-IT" b="1" dirty="0">
                <a:solidFill>
                  <a:srgbClr val="FFFF00"/>
                </a:solidFill>
              </a:rPr>
              <a:t>anno</a:t>
            </a:r>
          </a:p>
          <a:p>
            <a:pPr algn="ctr"/>
            <a:endParaRPr lang="it-IT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198958"/>
              </p:ext>
            </p:extLst>
          </p:nvPr>
        </p:nvGraphicFramePr>
        <p:xfrm>
          <a:off x="3229226" y="4299942"/>
          <a:ext cx="2977892" cy="792088"/>
        </p:xfrm>
        <a:graphic>
          <a:graphicData uri="http://schemas.openxmlformats.org/drawingml/2006/table">
            <a:tbl>
              <a:tblPr/>
              <a:tblGrid>
                <a:gridCol w="832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CHIRURGIA PEDIATRICA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PROVA FINALE – (TESI)</a:t>
                      </a:r>
                    </a:p>
                  </a:txBody>
                  <a:tcPr marL="11002" marR="11002" marT="11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10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3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78397"/>
            <a:ext cx="2952328" cy="2025401"/>
          </a:xfrm>
          <a:prstGeom prst="rect">
            <a:avLst/>
          </a:prstGeom>
        </p:spPr>
      </p:pic>
      <p:pic>
        <p:nvPicPr>
          <p:cNvPr id="10" name="Immagine 9" descr="thumbnail_IMG_70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9" y="771550"/>
            <a:ext cx="2756925" cy="2067694"/>
          </a:xfrm>
          <a:prstGeom prst="rect">
            <a:avLst/>
          </a:prstGeom>
        </p:spPr>
      </p:pic>
      <p:pic>
        <p:nvPicPr>
          <p:cNvPr id="17" name="Immagine 16" descr="thumbnail_IMG_46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79796"/>
            <a:ext cx="1584176" cy="2112234"/>
          </a:xfrm>
          <a:prstGeom prst="rect">
            <a:avLst/>
          </a:prstGeom>
        </p:spPr>
      </p:pic>
      <p:sp>
        <p:nvSpPr>
          <p:cNvPr id="23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51470"/>
            <a:ext cx="8424862" cy="486053"/>
          </a:xfrm>
        </p:spPr>
        <p:txBody>
          <a:bodyPr/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sz="2000" dirty="0">
                <a:solidFill>
                  <a:srgbClr val="0000FF"/>
                </a:solidFill>
              </a:rPr>
              <a:t>Didattica di laboratorio</a:t>
            </a:r>
          </a:p>
        </p:txBody>
      </p:sp>
      <p:pic>
        <p:nvPicPr>
          <p:cNvPr id="25" name="Immagine 24" descr="IMG_4648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0" b="24085"/>
          <a:stretch/>
        </p:blipFill>
        <p:spPr>
          <a:xfrm>
            <a:off x="3425438" y="3147814"/>
            <a:ext cx="2586722" cy="1878783"/>
          </a:xfrm>
          <a:prstGeom prst="rect">
            <a:avLst/>
          </a:prstGeom>
        </p:spPr>
      </p:pic>
      <p:pic>
        <p:nvPicPr>
          <p:cNvPr id="27" name="Immagine 26" descr="thumbnail_IMG_926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5715" y="1064019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89875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5466</TotalTime>
  <Words>1163</Words>
  <Application>Microsoft Office PowerPoint</Application>
  <PresentationFormat>Presentazione su schermo (16:9)</PresentationFormat>
  <Paragraphs>232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COPERTINA</vt:lpstr>
      <vt:lpstr>DIAPOSITIVE</vt:lpstr>
      <vt:lpstr>CHIUSURA</vt:lpstr>
      <vt:lpstr>1_DIAPOSITIVE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Francesca Manicardi</cp:lastModifiedBy>
  <cp:revision>158</cp:revision>
  <dcterms:created xsi:type="dcterms:W3CDTF">2017-11-13T10:11:35Z</dcterms:created>
  <dcterms:modified xsi:type="dcterms:W3CDTF">2025-05-14T06:23:10Z</dcterms:modified>
</cp:coreProperties>
</file>